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A237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Análise Completa de Viés</a:t>
            </a:r>
            <a:br/>
            <a:r>
              <a:t>em Avaliações de RH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4572000"/>
            <a:ext cx="54864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FFEB3B"/>
                </a:solidFill>
              </a:defRPr>
            </a:pPr>
            <a:r>
              <a:t>7 Cenários Completos | 56 Gráficos | Análises Detalhadas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C10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2</a:t>
            </a:r>
            <a:br/>
            <a:r>
              <a:t>Cenário 2 - Viés Leve (17%)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leve aplicado (17%) para teste do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7.60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0.094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0.1921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Distribuição de Scores (Antes)</a:t>
            </a:r>
          </a:p>
        </p:txBody>
      </p:sp>
      <p:pic>
        <p:nvPicPr>
          <p:cNvPr id="3" name="Picture 2" descr="03_comparacao_medias_20251030_010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Distribuição de Scores (Depois)</a:t>
            </a:r>
          </a:p>
        </p:txBody>
      </p:sp>
      <p:pic>
        <p:nvPicPr>
          <p:cNvPr id="3" name="Picture 2" descr="04_boxplot_avaliacoes_20251030_010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Comparação de Médias</a:t>
            </a:r>
          </a:p>
        </p:txBody>
      </p:sp>
      <p:pic>
        <p:nvPicPr>
          <p:cNvPr id="3" name="Picture 2" descr="05_eficacia_correcao_20251030_010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Boxplot por Tipo de Avaliação</a:t>
            </a:r>
          </a:p>
        </p:txBody>
      </p:sp>
      <p:pic>
        <p:nvPicPr>
          <p:cNvPr id="3" name="Picture 2" descr="06_histograma_distribuicao_20251030_010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Eficácia da Correção</a:t>
            </a:r>
          </a:p>
        </p:txBody>
      </p:sp>
      <p:pic>
        <p:nvPicPr>
          <p:cNvPr id="3" name="Picture 2" descr="07_scatter_desempenho_potencial_20251030_010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2 | Histograma de Distribuição</a:t>
            </a:r>
          </a:p>
        </p:txBody>
      </p:sp>
      <p:pic>
        <p:nvPicPr>
          <p:cNvPr id="3" name="Picture 2" descr="08_comparativo_cenarios_20251030_010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C10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3</a:t>
            </a:r>
            <a:br/>
            <a:r>
              <a:t>Cenário 3 - Viés Leve (33%)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leve aplicado (33%) para teste do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7.51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C107"/>
                </a:solidFill>
              </a:defRPr>
            </a:pPr>
            <a:r>
              <a:t>0.187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0.0108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Distribuição de Scores (Antes)</a:t>
            </a:r>
          </a:p>
        </p:txBody>
      </p:sp>
      <p:pic>
        <p:nvPicPr>
          <p:cNvPr id="3" name="Picture 2" descr="03_comparacao_medias_20251030_010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Distribuição de Scores (Depois)</a:t>
            </a:r>
          </a:p>
        </p:txBody>
      </p:sp>
      <p:pic>
        <p:nvPicPr>
          <p:cNvPr id="3" name="Picture 2" descr="04_boxplot_avaliacoes_20251030_010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Índice de Cenários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>
              <a:spcBef>
                <a:spcPts val="1000"/>
              </a:spcBef>
              <a:defRPr sz="1800"/>
            </a:pPr>
            <a:r>
              <a:t>Cenário 1: Cenário 1 - Sem Viés (Dados Limpos)</a:t>
            </a:r>
          </a:p>
          <a:p>
            <a:pPr lvl="1">
              <a:defRPr sz="1400"/>
            </a:pPr>
            <a:r>
              <a:t>✅ SEM VIÉS | Diferença: 0.000</a:t>
            </a:r>
          </a:p>
          <a:p>
            <a:pPr>
              <a:spcBef>
                <a:spcPts val="1000"/>
              </a:spcBef>
              <a:defRPr sz="1800"/>
            </a:pPr>
            <a:r>
              <a:t>Cenário 2: Cenário 2 - Viés Leve (17%)</a:t>
            </a:r>
          </a:p>
          <a:p>
            <a:pPr lvl="1">
              <a:defRPr sz="1400"/>
            </a:pPr>
            <a:r>
              <a:t>✅ SEM VIÉS | Diferença: 0.094</a:t>
            </a:r>
          </a:p>
          <a:p>
            <a:pPr>
              <a:spcBef>
                <a:spcPts val="1000"/>
              </a:spcBef>
              <a:defRPr sz="1800"/>
            </a:pPr>
            <a:r>
              <a:t>Cenário 3: Cenário 3 - Viés Leve (33%)</a:t>
            </a:r>
          </a:p>
          <a:p>
            <a:pPr lvl="1">
              <a:defRPr sz="1400"/>
            </a:pPr>
            <a:r>
              <a:t>✅ SEM VIÉS | Diferença: 0.187</a:t>
            </a:r>
          </a:p>
          <a:p>
            <a:pPr>
              <a:spcBef>
                <a:spcPts val="1000"/>
              </a:spcBef>
              <a:defRPr sz="1800"/>
            </a:pPr>
            <a:r>
              <a:t>Cenário 4: Cenário 4 - Viés Moderado (50%)</a:t>
            </a:r>
          </a:p>
          <a:p>
            <a:pPr lvl="1">
              <a:defRPr sz="1400"/>
            </a:pPr>
            <a:r>
              <a:t>✅ SEM VIÉS | Diferença: 0.280</a:t>
            </a:r>
          </a:p>
          <a:p>
            <a:pPr>
              <a:spcBef>
                <a:spcPts val="1000"/>
              </a:spcBef>
              <a:defRPr sz="1800"/>
            </a:pPr>
            <a:r>
              <a:t>Cenário 5: Cenário 5 - Viés Severo (67%)</a:t>
            </a:r>
          </a:p>
          <a:p>
            <a:pPr lvl="1">
              <a:defRPr sz="1400"/>
            </a:pPr>
            <a:r>
              <a:t>⚠️ VIÉS DETECTADO | Diferença: 0.373</a:t>
            </a:r>
          </a:p>
          <a:p>
            <a:pPr>
              <a:spcBef>
                <a:spcPts val="1000"/>
              </a:spcBef>
              <a:defRPr sz="1800"/>
            </a:pPr>
            <a:r>
              <a:t>Cenário 6: Cenário 6 - Viés Severo (83%)</a:t>
            </a:r>
          </a:p>
          <a:p>
            <a:pPr lvl="1">
              <a:defRPr sz="1400"/>
            </a:pPr>
            <a:r>
              <a:t>⚠️ VIÉS DETECTADO | Diferença: 0.467</a:t>
            </a:r>
          </a:p>
          <a:p>
            <a:pPr>
              <a:spcBef>
                <a:spcPts val="1000"/>
              </a:spcBef>
              <a:defRPr sz="1800"/>
            </a:pPr>
            <a:r>
              <a:t>Cenário 7: Cenário 7 - Viés Máximo (100%)</a:t>
            </a:r>
          </a:p>
          <a:p>
            <a:pPr lvl="1">
              <a:defRPr sz="1400"/>
            </a:pPr>
            <a:r>
              <a:t>⚠️ VIÉS DETECTADO | Diferença: 0.560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Comparação de Médias</a:t>
            </a:r>
          </a:p>
        </p:txBody>
      </p:sp>
      <p:pic>
        <p:nvPicPr>
          <p:cNvPr id="3" name="Picture 2" descr="05_eficacia_correcao_20251030_010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Boxplot por Tipo de Avaliação</a:t>
            </a:r>
          </a:p>
        </p:txBody>
      </p:sp>
      <p:pic>
        <p:nvPicPr>
          <p:cNvPr id="3" name="Picture 2" descr="06_histograma_distribuicao_20251030_010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Eficácia da Correção</a:t>
            </a:r>
          </a:p>
        </p:txBody>
      </p:sp>
      <p:pic>
        <p:nvPicPr>
          <p:cNvPr id="3" name="Picture 2" descr="07_scatter_desempenho_potencial_20251030_010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3 | Histograma de Distribuição</a:t>
            </a:r>
          </a:p>
        </p:txBody>
      </p:sp>
      <p:pic>
        <p:nvPicPr>
          <p:cNvPr id="3" name="Picture 2" descr="08_comparativo_cenarios_20251030_010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98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4</a:t>
            </a:r>
            <a:br/>
            <a:r>
              <a:t>Cenário 4 - Viés Moderado (50%)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moderado típico de cenários reais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7.42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0.280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0.0002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Distribuição de Scores (Antes)</a:t>
            </a:r>
          </a:p>
        </p:txBody>
      </p:sp>
      <p:pic>
        <p:nvPicPr>
          <p:cNvPr id="3" name="Picture 2" descr="03_comparacao_medias_20251030_010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Distribuição de Scores (Depois)</a:t>
            </a:r>
          </a:p>
        </p:txBody>
      </p:sp>
      <p:pic>
        <p:nvPicPr>
          <p:cNvPr id="3" name="Picture 2" descr="04_boxplot_avaliacoes_20251030_010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Comparação de Médias</a:t>
            </a:r>
          </a:p>
        </p:txBody>
      </p:sp>
      <p:pic>
        <p:nvPicPr>
          <p:cNvPr id="3" name="Picture 2" descr="05_eficacia_correcao_20251030_010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Boxplot por Tipo de Avaliação</a:t>
            </a:r>
          </a:p>
        </p:txBody>
      </p:sp>
      <p:pic>
        <p:nvPicPr>
          <p:cNvPr id="3" name="Picture 2" descr="06_histograma_distribuicao_20251030_010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Eficácia da Correção</a:t>
            </a:r>
          </a:p>
        </p:txBody>
      </p:sp>
      <p:pic>
        <p:nvPicPr>
          <p:cNvPr id="3" name="Picture 2" descr="07_scatter_desempenho_potencial_20251030_010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4CAF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1</a:t>
            </a:r>
            <a:br/>
            <a:r>
              <a:t>Cenário 1 - Sem Viés (Dados Limpos)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Dados equitativos sem viés de gênero - estado ideal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4CAF50"/>
                </a:solidFill>
              </a:defRPr>
            </a:pPr>
            <a:r>
              <a:t>0.000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0.9970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E8F5E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✅ SEM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4 | Histograma de Distribuição</a:t>
            </a:r>
          </a:p>
        </p:txBody>
      </p:sp>
      <p:pic>
        <p:nvPicPr>
          <p:cNvPr id="3" name="Picture 2" descr="08_comparativo_cenarios_20251030_010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F98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5</a:t>
            </a:r>
            <a:br/>
            <a:r>
              <a:t>Cenário 5 - Viés Severo (67%)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severo (67%) para demonstração extrema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7.32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F9800"/>
                </a:solidFill>
              </a:defRPr>
            </a:pPr>
            <a:r>
              <a:t>0.373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Distribuição de Scores (Antes)</a:t>
            </a:r>
          </a:p>
        </p:txBody>
      </p:sp>
      <p:pic>
        <p:nvPicPr>
          <p:cNvPr id="3" name="Picture 2" descr="03_comparacao_medias_20251030_010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Distribuição de Scores (Depois)</a:t>
            </a:r>
          </a:p>
        </p:txBody>
      </p:sp>
      <p:pic>
        <p:nvPicPr>
          <p:cNvPr id="3" name="Picture 2" descr="04_boxplot_avaliacoes_20251030_010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Comparação de Médias</a:t>
            </a:r>
          </a:p>
        </p:txBody>
      </p:sp>
      <p:pic>
        <p:nvPicPr>
          <p:cNvPr id="3" name="Picture 2" descr="05_eficacia_correcao_20251030_010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Boxplot por Tipo de Avaliação</a:t>
            </a:r>
          </a:p>
        </p:txBody>
      </p:sp>
      <p:pic>
        <p:nvPicPr>
          <p:cNvPr id="3" name="Picture 2" descr="06_histograma_distribuicao_20251030_010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Eficácia da Correção</a:t>
            </a:r>
          </a:p>
        </p:txBody>
      </p:sp>
      <p:pic>
        <p:nvPicPr>
          <p:cNvPr id="3" name="Picture 2" descr="07_scatter_desempenho_potencial_20251030_010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5 | Histograma de Distribuição</a:t>
            </a:r>
          </a:p>
        </p:txBody>
      </p:sp>
      <p:pic>
        <p:nvPicPr>
          <p:cNvPr id="3" name="Picture 2" descr="08_comparativo_cenarios_20251030_010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443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6</a:t>
            </a:r>
            <a:br/>
            <a:r>
              <a:t>Cenário 6 - Viés Severo (83%)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severo (83%) para demonstração extrema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7.23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0.467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Distribuição de Scores (Antes)</a:t>
            </a:r>
          </a:p>
        </p:txBody>
      </p:sp>
      <p:pic>
        <p:nvPicPr>
          <p:cNvPr id="3" name="Picture 2" descr="03_comparacao_medias_20251030_010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Distribuição de Scores (Antes)</a:t>
            </a:r>
          </a:p>
        </p:txBody>
      </p:sp>
      <p:pic>
        <p:nvPicPr>
          <p:cNvPr id="3" name="Picture 2" descr="03_comparacao_medias_20251030_0103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Distribuição de Scores (Depois)</a:t>
            </a:r>
          </a:p>
        </p:txBody>
      </p:sp>
      <p:pic>
        <p:nvPicPr>
          <p:cNvPr id="3" name="Picture 2" descr="04_boxplot_avaliacoes_20251030_010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Comparação de Médias</a:t>
            </a:r>
          </a:p>
        </p:txBody>
      </p:sp>
      <p:pic>
        <p:nvPicPr>
          <p:cNvPr id="3" name="Picture 2" descr="05_eficacia_correcao_20251030_010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Boxplot por Tipo de Avaliação</a:t>
            </a:r>
          </a:p>
        </p:txBody>
      </p:sp>
      <p:pic>
        <p:nvPicPr>
          <p:cNvPr id="3" name="Picture 2" descr="06_histograma_distribuicao_20251030_010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Eficácia da Correção</a:t>
            </a:r>
          </a:p>
        </p:txBody>
      </p:sp>
      <p:pic>
        <p:nvPicPr>
          <p:cNvPr id="3" name="Picture 2" descr="07_scatter_desempenho_potencial_20251030_010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6 | Histograma de Distribuição</a:t>
            </a:r>
          </a:p>
        </p:txBody>
      </p:sp>
      <p:pic>
        <p:nvPicPr>
          <p:cNvPr id="3" name="Picture 2" descr="08_comparativo_cenarios_20251030_010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F443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CENÁRIO 7</a:t>
            </a:r>
            <a:br/>
            <a:r>
              <a:t>Cenário 7 - Viés Máximo (100%)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7315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i="1"/>
            </a:pPr>
            <a:r>
              <a:t>Viés máximo - pior cenário possível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Feminino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7.14</a:t>
            </a:r>
          </a:p>
          <a:p>
            <a:pPr algn="ctr">
              <a:defRPr sz="1200"/>
            </a:pPr>
            <a:r>
              <a:t>Avaliação média mulheres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8328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Média Masculino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7.70</a:t>
            </a:r>
          </a:p>
          <a:p>
            <a:pPr algn="ctr">
              <a:defRPr sz="1200"/>
            </a:pPr>
            <a:r>
              <a:t>Avaliação média homens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9360" y="2468880"/>
            <a:ext cx="2743200" cy="164592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600" b="1"/>
            </a:pPr>
            <a:r>
              <a:t>Diferença</a:t>
            </a:r>
          </a:p>
          <a:p>
            <a:pPr algn="ctr">
              <a:defRPr sz="3200" b="1">
                <a:solidFill>
                  <a:srgbClr val="F44336"/>
                </a:solidFill>
              </a:defRPr>
            </a:pPr>
            <a:r>
              <a:t>0.560</a:t>
            </a:r>
          </a:p>
          <a:p>
            <a:pPr algn="ctr">
              <a:defRPr sz="1200"/>
            </a:pPr>
            <a:r>
              <a:t>Gap entre gêneros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8800" y="4389120"/>
            <a:ext cx="2743200" cy="1371600"/>
          </a:xfrm>
          <a:prstGeom prst="roundRect">
            <a:avLst/>
          </a:prstGeom>
          <a:solidFill>
            <a:srgbClr val="F5F5F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P-value</a:t>
            </a:r>
          </a:p>
          <a:p>
            <a:pPr algn="ctr">
              <a:defRPr sz="2400" b="1"/>
            </a:pPr>
            <a:r>
              <a:t>0.0000</a:t>
            </a:r>
          </a:p>
          <a:p>
            <a:pPr algn="ctr">
              <a:defRPr sz="1100"/>
            </a:pPr>
            <a:r>
              <a:t>Significância estatística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54880" y="4389120"/>
            <a:ext cx="2743200" cy="1371600"/>
          </a:xfrm>
          <a:prstGeom prst="roundRect">
            <a:avLst/>
          </a:prstGeom>
          <a:solidFill>
            <a:srgbClr val="FFEB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  <a:p>
            <a:pPr algn="ctr">
              <a:defRPr sz="1400" b="1"/>
            </a:pPr>
            <a:r>
              <a:t>Status</a:t>
            </a:r>
          </a:p>
          <a:p>
            <a:pPr algn="ctr">
              <a:defRPr sz="2400" b="1"/>
            </a:pPr>
            <a:r>
              <a:t>⚠️ VIÉS</a:t>
            </a:r>
          </a:p>
          <a:p>
            <a:pPr algn="ctr">
              <a:defRPr sz="1100"/>
            </a:pPr>
            <a:r>
              <a:t>Resultado da análise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62179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💡 Próximos slides: 8 gráficos detalhados deste cenário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Distribuição de Scores (Antes)</a:t>
            </a:r>
          </a:p>
        </p:txBody>
      </p:sp>
      <p:pic>
        <p:nvPicPr>
          <p:cNvPr id="3" name="Picture 2" descr="03_comparacao_medias_20251030_010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89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Mostra a distribuição antes de qualquer ajuste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Distribuição de Scores (Depois)</a:t>
            </a:r>
          </a:p>
        </p:txBody>
      </p:sp>
      <p:pic>
        <p:nvPicPr>
          <p:cNvPr id="3" name="Picture 2" descr="04_boxplot_avaliacoes_20251030_010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Comparação de Médias</a:t>
            </a:r>
          </a:p>
        </p:txBody>
      </p:sp>
      <p:pic>
        <p:nvPicPr>
          <p:cNvPr id="3" name="Picture 2" descr="05_eficacia_correcao_20251030_010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Boxplot por Tipo de Avaliação</a:t>
            </a:r>
          </a:p>
        </p:txBody>
      </p:sp>
      <p:pic>
        <p:nvPicPr>
          <p:cNvPr id="3" name="Picture 2" descr="06_histograma_distribuicao_20251030_010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10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Distribuição de Scores (Depois)</a:t>
            </a:r>
          </a:p>
        </p:txBody>
      </p:sp>
      <p:pic>
        <p:nvPicPr>
          <p:cNvPr id="3" name="Picture 2" descr="04_boxplot_avaliacoes_20251030_0103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0757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após aplicação do nível de viés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Eficácia da Correção</a:t>
            </a:r>
          </a:p>
        </p:txBody>
      </p:sp>
      <p:pic>
        <p:nvPicPr>
          <p:cNvPr id="3" name="Picture 2" descr="07_scatter_desempenho_potencial_20251030_010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7 | Histograma de Distribuição</a:t>
            </a:r>
          </a:p>
        </p:txBody>
      </p:sp>
      <p:pic>
        <p:nvPicPr>
          <p:cNvPr id="3" name="Picture 2" descr="08_comparativo_cenarios_20251030_010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Comparação de Médias</a:t>
            </a:r>
          </a:p>
        </p:txBody>
      </p:sp>
      <p:pic>
        <p:nvPicPr>
          <p:cNvPr id="3" name="Picture 2" descr="05_eficacia_correcao_20251030_0103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3652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Comparação direta entre médias de homens e mulheres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Boxplot por Tipo de Avaliação</a:t>
            </a:r>
          </a:p>
        </p:txBody>
      </p:sp>
      <p:pic>
        <p:nvPicPr>
          <p:cNvPr id="3" name="Picture 2" descr="06_histograma_distribuicao_20251030_0103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382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de scores por diferentes tipos de avaliação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Eficácia da Correção</a:t>
            </a:r>
          </a:p>
        </p:txBody>
      </p:sp>
      <p:pic>
        <p:nvPicPr>
          <p:cNvPr id="3" name="Picture 2" descr="07_scatter_desempenho_potencial_20251030_0103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7184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Análise da diferença de médias e significância estatística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Cenário 1 | Histograma de Distribuição</a:t>
            </a:r>
          </a:p>
        </p:txBody>
      </p:sp>
      <p:pic>
        <p:nvPicPr>
          <p:cNvPr id="3" name="Picture 2" descr="08_comparativo_cenarios_20251030_0103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72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 i="1"/>
            </a:pPr>
            <a:r>
              <a:t>📊 Distribuição geral com curva normal e percentis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